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Verdana" panose="020B060403050404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  <p15:guide id="3" orient="horz" pos="6921" userDrawn="1">
          <p15:clr>
            <a:srgbClr val="A4A3A4"/>
          </p15:clr>
        </p15:guide>
        <p15:guide id="4" orient="horz" pos="20551" userDrawn="1">
          <p15:clr>
            <a:srgbClr val="A4A3A4"/>
          </p15:clr>
        </p15:guide>
        <p15:guide id="5" pos="9220" userDrawn="1">
          <p15:clr>
            <a:srgbClr val="A4A3A4"/>
          </p15:clr>
        </p15:guide>
        <p15:guide id="7" pos="511" userDrawn="1">
          <p15:clr>
            <a:srgbClr val="A4A3A4"/>
          </p15:clr>
        </p15:guide>
        <p15:guide id="8" pos="27137" userDrawn="1">
          <p15:clr>
            <a:srgbClr val="A4A3A4"/>
          </p15:clr>
        </p15:guide>
        <p15:guide id="9" orient="horz" pos="321" userDrawn="1">
          <p15:clr>
            <a:srgbClr val="A4A3A4"/>
          </p15:clr>
        </p15:guide>
        <p15:guide id="10" pos="18405" userDrawn="1">
          <p15:clr>
            <a:srgbClr val="A4A3A4"/>
          </p15:clr>
        </p15:guide>
        <p15:guide id="11" orient="horz" pos="138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2"/>
    <p:restoredTop sz="94670"/>
  </p:normalViewPr>
  <p:slideViewPr>
    <p:cSldViewPr snapToGrid="0">
      <p:cViewPr>
        <p:scale>
          <a:sx n="59" d="100"/>
          <a:sy n="59" d="100"/>
        </p:scale>
        <p:origin x="-2712" y="-1416"/>
      </p:cViewPr>
      <p:guideLst>
        <p:guide orient="horz" pos="10368"/>
        <p:guide pos="13824"/>
        <p:guide orient="horz" pos="6921"/>
        <p:guide orient="horz" pos="20551"/>
        <p:guide pos="9220"/>
        <p:guide pos="511"/>
        <p:guide pos="27137"/>
        <p:guide orient="horz" pos="321"/>
        <p:guide pos="18405"/>
        <p:guide orient="horz" pos="138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EE6CD-5A73-C04A-A0E1-82E55A8C677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F2872-D36A-FE42-80E8-85BE4D797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8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45.71 = 0 h; 60.96 = 0 w; 30.48 = 1/3 h; 40.64 = 1/3 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2872-D36A-FE42-80E8-85BE4D7972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4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8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0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6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1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7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1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84C57-2B71-E147-AD56-FBF47BB9100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D15E6-8FF1-E545-8E9D-0D12C00A3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5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9F4ED"/>
            </a:gs>
            <a:gs pos="74000">
              <a:srgbClr val="B6DAC3"/>
            </a:gs>
            <a:gs pos="100000">
              <a:srgbClr val="94C8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30C091C-7229-02D5-91CF-B2AC886BB0AC}"/>
              </a:ext>
            </a:extLst>
          </p:cNvPr>
          <p:cNvSpPr/>
          <p:nvPr/>
        </p:nvSpPr>
        <p:spPr>
          <a:xfrm>
            <a:off x="811213" y="22352530"/>
            <a:ext cx="28038122" cy="975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DD7F0792-2455-ADC5-AEF3-DB9A324E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125" y="25494492"/>
            <a:ext cx="12418914" cy="65828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8F8135-7189-542E-6EFE-6436C939DFA8}"/>
              </a:ext>
            </a:extLst>
          </p:cNvPr>
          <p:cNvGrpSpPr/>
          <p:nvPr/>
        </p:nvGrpSpPr>
        <p:grpSpPr>
          <a:xfrm>
            <a:off x="8369539" y="729432"/>
            <a:ext cx="3312496" cy="3317092"/>
            <a:chOff x="1244750" y="716360"/>
            <a:chExt cx="3312496" cy="33170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40BEDD-A05A-9EE0-BFCC-AF2F5C1A3BCB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F84F9BE-3507-1AF4-6664-E37CF5A25E21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C0E0873-9525-88C4-0E9C-45EAA7C3669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B395E14-2A37-5287-30CF-84E85032931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ED4606F-46D6-D2B4-B66E-F12F56E8844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BB15AFAC-30AF-FCC0-9C11-CB5DA4AC166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CF0CBD3-5BC5-0152-6735-C59C671F080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FAD8BC9-F04E-496D-BF61-1F4B1BBF8383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EC44CDAD-52C9-FD64-6530-875C3D66E52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5A41799-0969-AECF-2159-3EB67402D8F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C3FA28D-0483-642A-6409-6BC9DD5B7BE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A69057A8-DB86-580C-90F1-DBB9A44AB0C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D90C367-F6EC-27BA-C0D3-3B83DD1EB7E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C96CACD-6B51-9FDF-3AC3-9CAAA118A649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7C48740-1A83-056A-50C5-E4E2F42DF51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693A1B5-8091-ECB6-D89A-213727EF7E1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FC17D49-4C3A-8308-F3E3-793872AE52E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5C58A0B9-05B1-B9A7-34FA-464AE984361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E7B1806-2EDD-8A09-7838-15077EAA5B3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Pie 6">
              <a:extLst>
                <a:ext uri="{FF2B5EF4-FFF2-40B4-BE49-F238E27FC236}">
                  <a16:creationId xmlns:a16="http://schemas.microsoft.com/office/drawing/2014/main" id="{5D6B81AB-13E2-D778-FED3-4986448369FC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040604-DA87-FC95-B2B4-1DD27B6006C9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4A189C2-E4BC-7F01-625F-5F0E4298DB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10D0D0-972E-C928-9B1F-971C37C2496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3681200-F5D0-205C-5FC8-F4EC8824807D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B29BC10-0BE9-C9AC-F0DC-24A6E1935EC9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riangle 38">
                  <a:extLst>
                    <a:ext uri="{FF2B5EF4-FFF2-40B4-BE49-F238E27FC236}">
                      <a16:creationId xmlns:a16="http://schemas.microsoft.com/office/drawing/2014/main" id="{10603317-22BD-034B-BD6A-1D927ED6F7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6F18247-A166-E315-9C5C-86EE55A0DE62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1E0B1E-A8A5-72DC-9B8F-F5A3C6278E10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4E66A9-96D1-797D-68B0-199F3D1D5018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6C4A6A4-85F7-48C1-A10B-8758BFB6BEEC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54996F-6C7D-26D6-A1A7-E6278BFBC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88DD3F-C2BD-0922-C373-E0DE84345EB3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F15BB0-0346-756F-3DF0-DD09F7314838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25D33D-7445-5B0F-EF46-954B62B2173E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4D955E3-5871-FA2A-C3EA-B7EDF26230C1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36C68E0-4663-571A-F4C3-37017B4D151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33CDDFA-B8CF-68F0-0185-5FD2C7594A3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DB7CA5D-B3C8-E370-490D-C5299EC3C1C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B02248E-48FE-86E6-395C-9F24291B32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A0AEDC1-BE80-FA69-6473-A066123B8BC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1CBC8CE-60FB-C0FB-9337-BEF59C0C9970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EAB2947-2FB4-90E6-6696-6595C8C9A86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41BBE82-2AE9-C152-F355-59FE8C927B6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18C851D-EF3C-1746-5795-FCFB055C989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9047AB6-C2EF-C658-A26E-08F34F4B2A3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630534F-34DF-FF11-14B0-5826A470CDC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C1CB9BF-943E-FD0F-84A6-23B45BE262FB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C186091-3AA3-38A0-C7E8-E384B23AD2B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364FC2E-22A3-19C3-CD17-2185CA0E3F0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7FC76D3-4573-4548-D371-C2F0B3AF87C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CD50E75-C60D-C17C-5E24-4E890322810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B97A918-5E47-AD7A-E102-C399B00C2F1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D942125F-A742-49FC-9ADD-53BF024C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016" y="1464098"/>
            <a:ext cx="1652496" cy="176121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DD1EFB1-319A-16F6-5DC6-43E09FA1A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370" y="1316397"/>
            <a:ext cx="1652496" cy="205661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935DE2E-956C-9144-ABA4-1EE8C90CAC63}"/>
              </a:ext>
            </a:extLst>
          </p:cNvPr>
          <p:cNvSpPr txBox="1"/>
          <p:nvPr/>
        </p:nvSpPr>
        <p:spPr>
          <a:xfrm>
            <a:off x="879295" y="4371092"/>
            <a:ext cx="13515225" cy="580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  <a:spcBef>
                <a:spcPts val="3600"/>
              </a:spcBef>
              <a:spcAft>
                <a:spcPts val="3000"/>
              </a:spcAft>
            </a:pPr>
            <a:r>
              <a:rPr lang="en-US" sz="11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Warming Drying?</a:t>
            </a:r>
          </a:p>
          <a:p>
            <a:pPr algn="ctr">
              <a:spcAft>
                <a:spcPts val="1200"/>
              </a:spcAft>
            </a:pPr>
            <a:r>
              <a:rPr lang="en-US" sz="5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Comparing soil moisture in ecosystem warming experiments worldwide </a:t>
            </a:r>
            <a:endParaRPr lang="en-US" sz="6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DEEA59A-83B0-3700-1DC0-9FE707D3FEC0}"/>
              </a:ext>
            </a:extLst>
          </p:cNvPr>
          <p:cNvGrpSpPr/>
          <p:nvPr/>
        </p:nvGrpSpPr>
        <p:grpSpPr>
          <a:xfrm>
            <a:off x="11271916" y="171450"/>
            <a:ext cx="3470753" cy="3978647"/>
            <a:chOff x="4017671" y="265918"/>
            <a:chExt cx="3470753" cy="39786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325A2E-1D1E-C96F-F69C-6828EFB6DD61}"/>
                </a:ext>
              </a:extLst>
            </p:cNvPr>
            <p:cNvSpPr txBox="1"/>
            <p:nvPr/>
          </p:nvSpPr>
          <p:spPr>
            <a:xfrm>
              <a:off x="4723798" y="265918"/>
              <a:ext cx="98273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2000" spc="1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oil</a:t>
              </a:r>
              <a:endParaRPr lang="en-US" sz="2400" spc="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88480DA-1155-AF93-D80C-C9A0FEFB9C1C}"/>
                </a:ext>
              </a:extLst>
            </p:cNvPr>
            <p:cNvSpPr txBox="1"/>
            <p:nvPr/>
          </p:nvSpPr>
          <p:spPr>
            <a:xfrm>
              <a:off x="4383555" y="71187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2000" spc="1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arming</a:t>
              </a:r>
              <a:endParaRPr lang="en-US" sz="2400" spc="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E8BA4E7-A49F-D91A-8502-C5E7D531755A}"/>
                </a:ext>
              </a:extLst>
            </p:cNvPr>
            <p:cNvSpPr txBox="1"/>
            <p:nvPr/>
          </p:nvSpPr>
          <p:spPr>
            <a:xfrm>
              <a:off x="4294868" y="1176138"/>
              <a:ext cx="2910311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xperiment</a:t>
              </a:r>
              <a:endParaRPr lang="en-US" sz="2400" spc="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8AFED8-2A63-A632-E886-41A33E9B44E2}"/>
                </a:ext>
              </a:extLst>
            </p:cNvPr>
            <p:cNvSpPr txBox="1"/>
            <p:nvPr/>
          </p:nvSpPr>
          <p:spPr>
            <a:xfrm>
              <a:off x="4030776" y="161264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2000" spc="1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en-US" sz="1000" spc="1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epth</a:t>
              </a:r>
              <a:endParaRPr lang="en-US" sz="2400" spc="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739BAB6-C214-5592-F467-8F1A032223EF}"/>
                </a:ext>
              </a:extLst>
            </p:cNvPr>
            <p:cNvSpPr txBox="1"/>
            <p:nvPr/>
          </p:nvSpPr>
          <p:spPr>
            <a:xfrm>
              <a:off x="4099793" y="2065881"/>
              <a:ext cx="2328884" cy="1267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ata</a:t>
              </a:r>
              <a:endParaRPr lang="en-US" sz="2400" spc="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FB8867-385A-06BB-50AE-6D9393AD0A30}"/>
                </a:ext>
              </a:extLst>
            </p:cNvPr>
            <p:cNvSpPr txBox="1"/>
            <p:nvPr/>
          </p:nvSpPr>
          <p:spPr>
            <a:xfrm>
              <a:off x="4017671" y="2508538"/>
              <a:ext cx="3470753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2000" spc="1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ntegration</a:t>
              </a:r>
              <a:endParaRPr lang="en-US" sz="2400" spc="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5D8DE81-CEE2-D3A3-6B6B-1F1FF0F79AD5}"/>
                </a:ext>
              </a:extLst>
            </p:cNvPr>
            <p:cNvSpPr txBox="1"/>
            <p:nvPr/>
          </p:nvSpPr>
          <p:spPr>
            <a:xfrm>
              <a:off x="4619575" y="2966651"/>
              <a:ext cx="1462958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ffort</a:t>
              </a:r>
              <a:endParaRPr lang="en-US" sz="2400" spc="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CA7B4E5-A875-74E3-8AA2-AAA32A4562E6}"/>
              </a:ext>
            </a:extLst>
          </p:cNvPr>
          <p:cNvSpPr/>
          <p:nvPr/>
        </p:nvSpPr>
        <p:spPr>
          <a:xfrm>
            <a:off x="14978534" y="560258"/>
            <a:ext cx="28181489" cy="572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9407FC4-69EE-D58A-D43B-135D6DEB319F}"/>
              </a:ext>
            </a:extLst>
          </p:cNvPr>
          <p:cNvSpPr/>
          <p:nvPr/>
        </p:nvSpPr>
        <p:spPr>
          <a:xfrm>
            <a:off x="811213" y="11403624"/>
            <a:ext cx="13443312" cy="102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94BC768-8549-2D43-6164-83FA71D28C3C}"/>
              </a:ext>
            </a:extLst>
          </p:cNvPr>
          <p:cNvSpPr/>
          <p:nvPr/>
        </p:nvSpPr>
        <p:spPr>
          <a:xfrm>
            <a:off x="29573345" y="22352530"/>
            <a:ext cx="13616035" cy="7710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B46C7FE-8E89-4EE6-1806-A918FAD92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5354" y="22632244"/>
            <a:ext cx="3935715" cy="2968323"/>
          </a:xfrm>
          <a:prstGeom prst="rect">
            <a:avLst/>
          </a:prstGeom>
        </p:spPr>
      </p:pic>
      <p:pic>
        <p:nvPicPr>
          <p:cNvPr id="76" name="Picture 75" descr="IMG_0135.JPG">
            <a:extLst>
              <a:ext uri="{FF2B5EF4-FFF2-40B4-BE49-F238E27FC236}">
                <a16:creationId xmlns:a16="http://schemas.microsoft.com/office/drawing/2014/main" id="{F133F4A8-566A-0481-D8C6-7EE0DD04DE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828" y="28846017"/>
            <a:ext cx="4070768" cy="305307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56054B0-7D91-C30A-E479-051704AF0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3644" y="25405833"/>
            <a:ext cx="4070768" cy="305307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1D7C896-37E5-38EA-5B3C-A2F20243F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0835" y="22648464"/>
            <a:ext cx="3935714" cy="273172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D43AE32-38E3-FB2F-471E-376550C9FB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80749" y="24558343"/>
            <a:ext cx="6072112" cy="248868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262AA44-B5D5-05DF-46A6-F174C7AE41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2132" y="29081039"/>
            <a:ext cx="2179406" cy="290120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261D6E0-5468-1641-BA5E-6414A3565E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9982" y="22537701"/>
            <a:ext cx="3903509" cy="260233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F3CB5ACE-E807-52B4-E010-4EF37FFE66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79060" y="27682469"/>
            <a:ext cx="2960655" cy="39475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F32FAA-F324-D769-4DEC-5B228AA74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001720" y="28850940"/>
            <a:ext cx="5774298" cy="3256784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89753CA5-01A5-5A04-947A-7ACEB867B164}"/>
              </a:ext>
            </a:extLst>
          </p:cNvPr>
          <p:cNvSpPr/>
          <p:nvPr/>
        </p:nvSpPr>
        <p:spPr>
          <a:xfrm>
            <a:off x="15007891" y="7042357"/>
            <a:ext cx="28181489" cy="14554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24E86BB-99D1-0CC8-F667-59E2D39BFFD2}"/>
              </a:ext>
            </a:extLst>
          </p:cNvPr>
          <p:cNvGrpSpPr/>
          <p:nvPr/>
        </p:nvGrpSpPr>
        <p:grpSpPr>
          <a:xfrm>
            <a:off x="1623102" y="13238446"/>
            <a:ext cx="11231243" cy="4576539"/>
            <a:chOff x="38844457" y="21214287"/>
            <a:chExt cx="11231243" cy="4576539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FE9520E-62FC-C261-F381-1F0051F42B01}"/>
                </a:ext>
              </a:extLst>
            </p:cNvPr>
            <p:cNvSpPr txBox="1"/>
            <p:nvPr/>
          </p:nvSpPr>
          <p:spPr>
            <a:xfrm>
              <a:off x="38844457" y="21883367"/>
              <a:ext cx="14854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Change in soil C stocks by 2100</a:t>
              </a:r>
            </a:p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(Pg C)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F1EEB73-891C-7EC9-50D1-2BF5F847C88D}"/>
                </a:ext>
              </a:extLst>
            </p:cNvPr>
            <p:cNvSpPr/>
            <p:nvPr/>
          </p:nvSpPr>
          <p:spPr>
            <a:xfrm>
              <a:off x="46582247" y="24858889"/>
              <a:ext cx="212400" cy="212400"/>
            </a:xfrm>
            <a:prstGeom prst="ellipse">
              <a:avLst/>
            </a:prstGeom>
            <a:solidFill>
              <a:schemeClr val="tx1">
                <a:alpha val="50322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14558CA-8091-3C20-B790-328029DC8AD6}"/>
                </a:ext>
              </a:extLst>
            </p:cNvPr>
            <p:cNvSpPr txBox="1"/>
            <p:nvPr/>
          </p:nvSpPr>
          <p:spPr>
            <a:xfrm>
              <a:off x="46839594" y="24772382"/>
              <a:ext cx="1726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Model mean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A20CD21-21FE-6CF8-575D-BC9C5388DAD8}"/>
                </a:ext>
              </a:extLst>
            </p:cNvPr>
            <p:cNvCxnSpPr>
              <a:cxnSpLocks/>
            </p:cNvCxnSpPr>
            <p:nvPr/>
          </p:nvCxnSpPr>
          <p:spPr>
            <a:xfrm>
              <a:off x="46567741" y="25284907"/>
              <a:ext cx="244150" cy="0"/>
            </a:xfrm>
            <a:prstGeom prst="line">
              <a:avLst/>
            </a:prstGeom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A3EC207-0A6E-B167-24EF-D1B15621A113}"/>
                </a:ext>
              </a:extLst>
            </p:cNvPr>
            <p:cNvSpPr txBox="1"/>
            <p:nvPr/>
          </p:nvSpPr>
          <p:spPr>
            <a:xfrm>
              <a:off x="46858644" y="25102009"/>
              <a:ext cx="24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Multi-model mean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CDAEBE2-A72E-C9C5-586E-01A2AF87123C}"/>
                </a:ext>
              </a:extLst>
            </p:cNvPr>
            <p:cNvSpPr txBox="1"/>
            <p:nvPr/>
          </p:nvSpPr>
          <p:spPr>
            <a:xfrm>
              <a:off x="40006612" y="24405370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-500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B3079E1-BC71-82B4-9E0E-E6875093D476}"/>
                </a:ext>
              </a:extLst>
            </p:cNvPr>
            <p:cNvSpPr txBox="1"/>
            <p:nvPr/>
          </p:nvSpPr>
          <p:spPr>
            <a:xfrm>
              <a:off x="40002940" y="23663484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-250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93BAAE6-6CEA-2651-4632-1C4A7E9B89E6}"/>
                </a:ext>
              </a:extLst>
            </p:cNvPr>
            <p:cNvSpPr txBox="1"/>
            <p:nvPr/>
          </p:nvSpPr>
          <p:spPr>
            <a:xfrm>
              <a:off x="40035993" y="22176038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250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234C547-EC16-D5A1-19E9-F348CB84B843}"/>
                </a:ext>
              </a:extLst>
            </p:cNvPr>
            <p:cNvCxnSpPr>
              <a:cxnSpLocks/>
            </p:cNvCxnSpPr>
            <p:nvPr/>
          </p:nvCxnSpPr>
          <p:spPr>
            <a:xfrm>
              <a:off x="40614665" y="23082746"/>
              <a:ext cx="80436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F51F629-2293-EDC4-63AD-60627B74AAB9}"/>
                </a:ext>
              </a:extLst>
            </p:cNvPr>
            <p:cNvSpPr txBox="1"/>
            <p:nvPr/>
          </p:nvSpPr>
          <p:spPr>
            <a:xfrm>
              <a:off x="40032321" y="21423134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500</a:t>
              </a: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965096-057C-F429-4065-5D953127C221}"/>
                </a:ext>
              </a:extLst>
            </p:cNvPr>
            <p:cNvCxnSpPr/>
            <p:nvPr/>
          </p:nvCxnSpPr>
          <p:spPr>
            <a:xfrm>
              <a:off x="40610268" y="22359223"/>
              <a:ext cx="529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A984304-D355-E2BD-6A10-7DB138401402}"/>
                </a:ext>
              </a:extLst>
            </p:cNvPr>
            <p:cNvCxnSpPr/>
            <p:nvPr/>
          </p:nvCxnSpPr>
          <p:spPr>
            <a:xfrm>
              <a:off x="40613943" y="23839314"/>
              <a:ext cx="529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01DA66B-1174-8DFE-BE46-EA4E68FAEF87}"/>
                </a:ext>
              </a:extLst>
            </p:cNvPr>
            <p:cNvCxnSpPr/>
            <p:nvPr/>
          </p:nvCxnSpPr>
          <p:spPr>
            <a:xfrm>
              <a:off x="40613942" y="21613668"/>
              <a:ext cx="529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D2F792C-3B51-CECB-7DD3-2F2FD42D87CE}"/>
                </a:ext>
              </a:extLst>
            </p:cNvPr>
            <p:cNvCxnSpPr/>
            <p:nvPr/>
          </p:nvCxnSpPr>
          <p:spPr>
            <a:xfrm>
              <a:off x="40613943" y="24599572"/>
              <a:ext cx="529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6BF392-1D2B-C55E-F852-F23D2B4E2321}"/>
                </a:ext>
              </a:extLst>
            </p:cNvPr>
            <p:cNvSpPr txBox="1"/>
            <p:nvPr/>
          </p:nvSpPr>
          <p:spPr>
            <a:xfrm>
              <a:off x="40138828" y="22906907"/>
              <a:ext cx="75863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E9A580F-50A1-A6AE-AC92-2B9C81DA1A3B}"/>
                </a:ext>
              </a:extLst>
            </p:cNvPr>
            <p:cNvSpPr/>
            <p:nvPr/>
          </p:nvSpPr>
          <p:spPr>
            <a:xfrm>
              <a:off x="40684507" y="21368721"/>
              <a:ext cx="7973822" cy="32393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C31C52E-545D-1F15-05B0-DF8D05F626C9}"/>
                </a:ext>
              </a:extLst>
            </p:cNvPr>
            <p:cNvSpPr/>
            <p:nvPr/>
          </p:nvSpPr>
          <p:spPr>
            <a:xfrm>
              <a:off x="46608816" y="25525160"/>
              <a:ext cx="162000" cy="162000"/>
            </a:xfrm>
            <a:prstGeom prst="rect">
              <a:avLst/>
            </a:prstGeom>
            <a:solidFill>
              <a:srgbClr val="92D050">
                <a:alpha val="15000"/>
              </a:srgbClr>
            </a:solidFill>
            <a:ln>
              <a:solidFill>
                <a:srgbClr val="92D05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F55229D-605A-4E39-54BB-3A3E77F60E65}"/>
                </a:ext>
              </a:extLst>
            </p:cNvPr>
            <p:cNvSpPr txBox="1"/>
            <p:nvPr/>
          </p:nvSpPr>
          <p:spPr>
            <a:xfrm>
              <a:off x="46928028" y="25421494"/>
              <a:ext cx="1726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± sd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31E7109-FA51-47F0-4533-FC39CEE03A69}"/>
                </a:ext>
              </a:extLst>
            </p:cNvPr>
            <p:cNvSpPr txBox="1"/>
            <p:nvPr/>
          </p:nvSpPr>
          <p:spPr>
            <a:xfrm>
              <a:off x="48768179" y="21214287"/>
              <a:ext cx="1097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inputs</a:t>
              </a:r>
            </a:p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F20A0C6-6037-F53B-EFA6-3E0A215A04BC}"/>
                </a:ext>
              </a:extLst>
            </p:cNvPr>
            <p:cNvSpPr txBox="1"/>
            <p:nvPr/>
          </p:nvSpPr>
          <p:spPr>
            <a:xfrm>
              <a:off x="48583014" y="23917492"/>
              <a:ext cx="1492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 decomp</a:t>
              </a:r>
            </a:p>
          </p:txBody>
        </p:sp>
        <p:sp>
          <p:nvSpPr>
            <p:cNvPr id="146" name="Down Arrow 145">
              <a:extLst>
                <a:ext uri="{FF2B5EF4-FFF2-40B4-BE49-F238E27FC236}">
                  <a16:creationId xmlns:a16="http://schemas.microsoft.com/office/drawing/2014/main" id="{D0B237D0-AAC5-72C8-8A80-C117AF22F15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068088" y="22119841"/>
              <a:ext cx="497893" cy="883944"/>
            </a:xfrm>
            <a:prstGeom prst="downArrow">
              <a:avLst/>
            </a:prstGeom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7" name="Down Arrow 146">
              <a:extLst>
                <a:ext uri="{FF2B5EF4-FFF2-40B4-BE49-F238E27FC236}">
                  <a16:creationId xmlns:a16="http://schemas.microsoft.com/office/drawing/2014/main" id="{50624630-3A68-2EF2-10C6-F51DBBB6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75056" y="23114590"/>
              <a:ext cx="497893" cy="882776"/>
            </a:xfrm>
            <a:prstGeom prst="downArrow">
              <a:avLst/>
            </a:prstGeom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BD1C0DE-A24F-424D-B6C2-7569EF1CC446}"/>
                </a:ext>
              </a:extLst>
            </p:cNvPr>
            <p:cNvSpPr txBox="1"/>
            <p:nvPr/>
          </p:nvSpPr>
          <p:spPr>
            <a:xfrm>
              <a:off x="43501718" y="24726463"/>
              <a:ext cx="25916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Ensemble of global soil C models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222C969-A3A4-065F-AA89-3D8E802D3DC1}"/>
                </a:ext>
              </a:extLst>
            </p:cNvPr>
            <p:cNvSpPr/>
            <p:nvPr/>
          </p:nvSpPr>
          <p:spPr>
            <a:xfrm>
              <a:off x="41281600" y="23461692"/>
              <a:ext cx="212035" cy="212653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641DA00-99DA-1D09-735D-AF9AE06820CC}"/>
                </a:ext>
              </a:extLst>
            </p:cNvPr>
            <p:cNvSpPr/>
            <p:nvPr/>
          </p:nvSpPr>
          <p:spPr>
            <a:xfrm>
              <a:off x="48354426" y="22979595"/>
              <a:ext cx="212035" cy="212653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538630A-924C-FFCA-1AE4-CEB7AD67AA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671388" y="21862967"/>
              <a:ext cx="7986942" cy="1965993"/>
              <a:chOff x="2329628" y="1591371"/>
              <a:chExt cx="4881781" cy="1201655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8CEF21B-2AEA-058F-62BE-A21187E7C750}"/>
                  </a:ext>
                </a:extLst>
              </p:cNvPr>
              <p:cNvGrpSpPr/>
              <p:nvPr/>
            </p:nvGrpSpPr>
            <p:grpSpPr>
              <a:xfrm>
                <a:off x="2462479" y="1591371"/>
                <a:ext cx="4425451" cy="1201655"/>
                <a:chOff x="2228088" y="1768190"/>
                <a:chExt cx="4917168" cy="1335172"/>
              </a:xfrm>
              <a:solidFill>
                <a:schemeClr val="tx1">
                  <a:alpha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06CBBD95-F1E0-EF9D-E8AF-4275AED1EE61}"/>
                    </a:ext>
                  </a:extLst>
                </p:cNvPr>
                <p:cNvSpPr/>
                <p:nvPr/>
              </p:nvSpPr>
              <p:spPr>
                <a:xfrm>
                  <a:off x="7001256" y="257882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505AD60C-EEE0-33FC-1CC5-77E5ADB65AF8}"/>
                    </a:ext>
                  </a:extLst>
                </p:cNvPr>
                <p:cNvSpPr/>
                <p:nvPr/>
              </p:nvSpPr>
              <p:spPr>
                <a:xfrm>
                  <a:off x="5955792" y="250988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5E28723D-271A-3F13-7600-7F98DFE9E8C8}"/>
                    </a:ext>
                  </a:extLst>
                </p:cNvPr>
                <p:cNvSpPr/>
                <p:nvPr/>
              </p:nvSpPr>
              <p:spPr>
                <a:xfrm>
                  <a:off x="6211824" y="237040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F5A02E01-A5A7-1C88-6E6B-B6D134A53B6B}"/>
                    </a:ext>
                  </a:extLst>
                </p:cNvPr>
                <p:cNvSpPr/>
                <p:nvPr/>
              </p:nvSpPr>
              <p:spPr>
                <a:xfrm>
                  <a:off x="2228088" y="2128959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108859F9-1FA1-97BA-CFA9-21DDE7BB02B7}"/>
                    </a:ext>
                  </a:extLst>
                </p:cNvPr>
                <p:cNvSpPr/>
                <p:nvPr/>
              </p:nvSpPr>
              <p:spPr>
                <a:xfrm>
                  <a:off x="4354848" y="2277709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985EE6B-061F-BE89-3BC3-AC845C9C88EE}"/>
                    </a:ext>
                  </a:extLst>
                </p:cNvPr>
                <p:cNvSpPr/>
                <p:nvPr/>
              </p:nvSpPr>
              <p:spPr>
                <a:xfrm>
                  <a:off x="4611414" y="2434686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98675A00-93BA-2C85-BB10-8408E74EA867}"/>
                    </a:ext>
                  </a:extLst>
                </p:cNvPr>
                <p:cNvSpPr/>
                <p:nvPr/>
              </p:nvSpPr>
              <p:spPr>
                <a:xfrm>
                  <a:off x="2763786" y="254763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DFF3ACCA-E2ED-8C09-D1D7-E202A675C060}"/>
                    </a:ext>
                  </a:extLst>
                </p:cNvPr>
                <p:cNvSpPr/>
                <p:nvPr/>
              </p:nvSpPr>
              <p:spPr>
                <a:xfrm>
                  <a:off x="3035058" y="254458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DB699B60-BB12-F9CE-9A53-8E5A95CA93A6}"/>
                    </a:ext>
                  </a:extLst>
                </p:cNvPr>
                <p:cNvSpPr/>
                <p:nvPr/>
              </p:nvSpPr>
              <p:spPr>
                <a:xfrm>
                  <a:off x="3306330" y="259030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2F7EFA1-A8C3-D259-8569-9A87463B0163}"/>
                    </a:ext>
                  </a:extLst>
                </p:cNvPr>
                <p:cNvSpPr/>
                <p:nvPr/>
              </p:nvSpPr>
              <p:spPr>
                <a:xfrm>
                  <a:off x="3568458" y="252731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6871C84C-D9BB-2299-0AEF-406660CF85DB}"/>
                    </a:ext>
                  </a:extLst>
                </p:cNvPr>
                <p:cNvSpPr/>
                <p:nvPr/>
              </p:nvSpPr>
              <p:spPr>
                <a:xfrm>
                  <a:off x="3830586" y="257303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B171B84E-9279-63AB-22F8-949402BE853F}"/>
                    </a:ext>
                  </a:extLst>
                </p:cNvPr>
                <p:cNvSpPr/>
                <p:nvPr/>
              </p:nvSpPr>
              <p:spPr>
                <a:xfrm>
                  <a:off x="4083570" y="2568966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610D6407-A626-2B13-D0EF-EFB483D200A2}"/>
                    </a:ext>
                  </a:extLst>
                </p:cNvPr>
                <p:cNvSpPr/>
                <p:nvPr/>
              </p:nvSpPr>
              <p:spPr>
                <a:xfrm>
                  <a:off x="4882686" y="236966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EF58BAE-9F25-F57F-5ABF-10709F3572CF}"/>
                    </a:ext>
                  </a:extLst>
                </p:cNvPr>
                <p:cNvSpPr/>
                <p:nvPr/>
              </p:nvSpPr>
              <p:spPr>
                <a:xfrm>
                  <a:off x="5144814" y="295894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2DE587AD-0B0C-19CC-10D3-3C725231C4FC}"/>
                    </a:ext>
                  </a:extLst>
                </p:cNvPr>
                <p:cNvSpPr/>
                <p:nvPr/>
              </p:nvSpPr>
              <p:spPr>
                <a:xfrm>
                  <a:off x="5406942" y="2948782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102DDD29-97E9-D738-06E6-14951363E456}"/>
                    </a:ext>
                  </a:extLst>
                </p:cNvPr>
                <p:cNvSpPr/>
                <p:nvPr/>
              </p:nvSpPr>
              <p:spPr>
                <a:xfrm>
                  <a:off x="5678214" y="2644998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CCC32DAE-0D55-24B4-D78C-F53FD70CC72C}"/>
                    </a:ext>
                  </a:extLst>
                </p:cNvPr>
                <p:cNvSpPr/>
                <p:nvPr/>
              </p:nvSpPr>
              <p:spPr>
                <a:xfrm>
                  <a:off x="6470694" y="2823814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B32B9896-E4B6-C973-FA83-F3E21FFEF3CA}"/>
                    </a:ext>
                  </a:extLst>
                </p:cNvPr>
                <p:cNvSpPr/>
                <p:nvPr/>
              </p:nvSpPr>
              <p:spPr>
                <a:xfrm>
                  <a:off x="6741966" y="1768190"/>
                  <a:ext cx="144000" cy="14442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CEB0233-390A-DE49-9B32-67A41020F1CD}"/>
                  </a:ext>
                </a:extLst>
              </p:cNvPr>
              <p:cNvGrpSpPr/>
              <p:nvPr/>
            </p:nvGrpSpPr>
            <p:grpSpPr>
              <a:xfrm>
                <a:off x="2764187" y="1837044"/>
                <a:ext cx="3581898" cy="888168"/>
                <a:chOff x="2570813" y="2041160"/>
                <a:chExt cx="3979887" cy="986853"/>
              </a:xfrm>
            </p:grpSpPr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FB3D59B4-8B30-E0DE-023A-28D14F3E0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2091" y="2041160"/>
                  <a:ext cx="0" cy="334781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730B3341-A808-C8EE-8DEA-8AD2CC8A9F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89422" y="2081134"/>
                  <a:ext cx="0" cy="429718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83CFCC27-6779-C454-3612-4BB429E19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4071" y="2548327"/>
                  <a:ext cx="0" cy="472191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C10F1F84-15CA-43BF-A20D-2C2883A008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6392" y="2580806"/>
                  <a:ext cx="0" cy="447207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39410B55-C5BC-8667-1C8E-A8CD110AC8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3723" y="2433403"/>
                  <a:ext cx="0" cy="302302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7883A655-2493-0A09-E2D3-20434FF7F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0700" y="2188564"/>
                  <a:ext cx="0" cy="704538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4458E8C5-D1FB-D2AE-A59E-9BB43E84B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825" y="2570813"/>
                  <a:ext cx="0" cy="209862"/>
                </a:xfrm>
                <a:prstGeom prst="straightConnector1">
                  <a:avLst/>
                </a:prstGeom>
                <a:ln w="50800"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AA04552F-D105-A7E9-4386-8B66F25A3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0871" y="2420911"/>
                  <a:ext cx="0" cy="317292"/>
                </a:xfrm>
                <a:prstGeom prst="straightConnector1">
                  <a:avLst/>
                </a:prstGeom>
                <a:ln w="50800"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A230EC1B-50A6-B5AB-7B48-8164AF9CD5DE}"/>
                    </a:ext>
                  </a:extLst>
                </p:cNvPr>
                <p:cNvCxnSpPr/>
                <p:nvPr/>
              </p:nvCxnSpPr>
              <p:spPr>
                <a:xfrm>
                  <a:off x="2570813" y="2690734"/>
                  <a:ext cx="0" cy="247338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E4B9A17-92F9-E3F5-A841-C7D79B5192A2}"/>
                  </a:ext>
                </a:extLst>
              </p:cNvPr>
              <p:cNvSpPr/>
              <p:nvPr/>
            </p:nvSpPr>
            <p:spPr>
              <a:xfrm>
                <a:off x="2342007" y="2115146"/>
                <a:ext cx="4869402" cy="294840"/>
              </a:xfrm>
              <a:prstGeom prst="rect">
                <a:avLst/>
              </a:prstGeom>
              <a:solidFill>
                <a:srgbClr val="92D050">
                  <a:alpha val="15000"/>
                </a:srgbClr>
              </a:solidFill>
              <a:ln>
                <a:solidFill>
                  <a:srgbClr val="92D05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45018156-9ACB-426C-60DF-8301B635E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9628" y="2268036"/>
                <a:ext cx="4881780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0D836AA-81E9-5598-3923-780CD70C6217}"/>
              </a:ext>
            </a:extLst>
          </p:cNvPr>
          <p:cNvSpPr txBox="1"/>
          <p:nvPr/>
        </p:nvSpPr>
        <p:spPr>
          <a:xfrm>
            <a:off x="1382370" y="17840821"/>
            <a:ext cx="119544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1013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addition to temperature, soil C inputs and soil C decomposition rates are also influenced by soil moisture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FA365BB-7E8B-185D-CB46-3DAB16F31220}"/>
              </a:ext>
            </a:extLst>
          </p:cNvPr>
          <p:cNvSpPr txBox="1"/>
          <p:nvPr/>
        </p:nvSpPr>
        <p:spPr>
          <a:xfrm>
            <a:off x="879295" y="11575039"/>
            <a:ext cx="110987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Q10s derived from soil warming experiments indicate potential losses by 2100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17C8DB-33C1-D5A2-4999-D3155A1FA565}"/>
              </a:ext>
            </a:extLst>
          </p:cNvPr>
          <p:cNvSpPr>
            <a:spLocks noChangeAspect="1"/>
          </p:cNvSpPr>
          <p:nvPr/>
        </p:nvSpPr>
        <p:spPr>
          <a:xfrm>
            <a:off x="34244993" y="30250111"/>
            <a:ext cx="8929426" cy="2262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762D987-71F5-55B4-8FEA-AEDDF961376F}"/>
              </a:ext>
            </a:extLst>
          </p:cNvPr>
          <p:cNvSpPr txBox="1"/>
          <p:nvPr/>
        </p:nvSpPr>
        <p:spPr>
          <a:xfrm>
            <a:off x="30193125" y="22629419"/>
            <a:ext cx="9296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Adjacent SWEDDIE projects: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F02564-A600-3ABC-36E7-B67C41F12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857" y="25802687"/>
            <a:ext cx="5363881" cy="30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FBF9B96E-5DEF-5D76-C8D7-506D8F8C3ACB}"/>
              </a:ext>
            </a:extLst>
          </p:cNvPr>
          <p:cNvSpPr txBox="1"/>
          <p:nvPr/>
        </p:nvSpPr>
        <p:spPr>
          <a:xfrm>
            <a:off x="29701494" y="23453374"/>
            <a:ext cx="55375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638" lvl="1" indent="-452438">
              <a:spcAft>
                <a:spcPts val="18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1) Compare the age and magnitude of heterotrophic and autotrophically respired CO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across sites as a function of depth 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8090CEB-CE53-4B1B-9329-76535EF04F91}"/>
              </a:ext>
            </a:extLst>
          </p:cNvPr>
          <p:cNvSpPr txBox="1"/>
          <p:nvPr/>
        </p:nvSpPr>
        <p:spPr>
          <a:xfrm>
            <a:off x="36381362" y="23453374"/>
            <a:ext cx="5908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638" lvl="1" indent="-452438">
              <a:spcAft>
                <a:spcPts val="18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2) Acquire additional data to use sites for benchmarking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ecosys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model (post doc Lei Zhang at LBL) 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20BEB85B-565C-F1F0-E70C-3533855623A0}"/>
              </a:ext>
            </a:extLst>
          </p:cNvPr>
          <p:cNvSpPr txBox="1"/>
          <p:nvPr/>
        </p:nvSpPr>
        <p:spPr>
          <a:xfrm>
            <a:off x="36574632" y="29127340"/>
            <a:ext cx="5908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638" lvl="1" indent="-452438" algn="ctr">
              <a:spcAft>
                <a:spcPts val="18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ecosys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model schematic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E5A1C319-8F98-7DB0-F28E-ABCF4A36DA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337462" y="25913988"/>
            <a:ext cx="4128502" cy="3099948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6561F4A0-76F6-9DE6-120D-EE1011D8EC48}"/>
              </a:ext>
            </a:extLst>
          </p:cNvPr>
          <p:cNvSpPr txBox="1"/>
          <p:nvPr/>
        </p:nvSpPr>
        <p:spPr>
          <a:xfrm>
            <a:off x="28199291" y="20532785"/>
            <a:ext cx="14906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638" lvl="1" indent="-452438">
              <a:spcAft>
                <a:spcPts val="1800"/>
              </a:spcAft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Monthly mean differences in soil moisture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(by depth)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3E94DE0-677B-1D28-43EC-1D7A05C99250}"/>
              </a:ext>
            </a:extLst>
          </p:cNvPr>
          <p:cNvSpPr txBox="1"/>
          <p:nvPr/>
        </p:nvSpPr>
        <p:spPr>
          <a:xfrm>
            <a:off x="29031871" y="29127340"/>
            <a:ext cx="6876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638" lvl="1" indent="-452438" algn="ctr">
              <a:spcAft>
                <a:spcPts val="1800"/>
              </a:spcAft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measuring </a:t>
            </a:r>
            <a:r>
              <a:rPr lang="en-US" sz="20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C-CO</a:t>
            </a:r>
            <a:r>
              <a:rPr lang="en-US" sz="2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eco at Blodgett forest (to be combined with depth-resolved incubation data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7A5AF1F-9237-EFD4-4E89-F02F613C6A83}"/>
              </a:ext>
            </a:extLst>
          </p:cNvPr>
          <p:cNvSpPr txBox="1"/>
          <p:nvPr/>
        </p:nvSpPr>
        <p:spPr>
          <a:xfrm>
            <a:off x="20230338" y="672994"/>
            <a:ext cx="17091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638" lvl="1" indent="-452438" algn="ctr">
              <a:spcAft>
                <a:spcPts val="1800"/>
              </a:spcAft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Characteristics of sites in SWEDDIE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1A9101-9A57-5100-97E4-E4DB40774923}"/>
              </a:ext>
            </a:extLst>
          </p:cNvPr>
          <p:cNvSpPr txBox="1"/>
          <p:nvPr/>
        </p:nvSpPr>
        <p:spPr>
          <a:xfrm>
            <a:off x="14742669" y="7598372"/>
            <a:ext cx="17091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638" lvl="1" indent="-452438">
              <a:spcAft>
                <a:spcPts val="1800"/>
              </a:spcAft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Overall mean differences in soil moisture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(by depth)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99FBE807-4056-DB17-60DE-86E74DB0B7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75610" y="1542608"/>
            <a:ext cx="7721600" cy="44958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D543A82F-44E7-6803-E564-FAF438F7AF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988535" y="1544904"/>
            <a:ext cx="7721600" cy="4495800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DD0D699-87F6-32D7-0795-AC55DE72ED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06550" y="8571728"/>
            <a:ext cx="14568869" cy="906658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01A98354-663A-8964-F145-3CC69FEC6B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204017" y="11953740"/>
            <a:ext cx="13902787" cy="8652059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79C64CA3-ACAC-AC01-2EBB-5C0327DA8D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401460" y="1518177"/>
            <a:ext cx="7721600" cy="4495800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D0EEE858-B0DF-0F5E-6EDB-FC51958430D6}"/>
              </a:ext>
            </a:extLst>
          </p:cNvPr>
          <p:cNvSpPr txBox="1"/>
          <p:nvPr/>
        </p:nvSpPr>
        <p:spPr>
          <a:xfrm>
            <a:off x="31223973" y="5842465"/>
            <a:ext cx="671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25" lvl="1" algn="ctr">
              <a:spcAft>
                <a:spcPts val="1800"/>
              </a:spcAft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*missing sites: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FutureClim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, GENX , MERIT, SMARTX 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3C0107C-95EB-D558-1934-D6CF9DEED90E}"/>
              </a:ext>
            </a:extLst>
          </p:cNvPr>
          <p:cNvSpPr txBox="1"/>
          <p:nvPr/>
        </p:nvSpPr>
        <p:spPr>
          <a:xfrm>
            <a:off x="1188066" y="18998234"/>
            <a:ext cx="12778618" cy="2400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11150" indent="-311150">
              <a:spcAft>
                <a:spcPts val="1800"/>
              </a:spcAft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</a:p>
          <a:p>
            <a:pPr marL="571500" indent="-571500">
              <a:spcAft>
                <a:spcPts val="1800"/>
              </a:spcAft>
              <a:buFont typeface="Wingdings" pitchFamily="2" charset="2"/>
              <a:buChar char="Ø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Under what conditions does warming = drying?</a:t>
            </a:r>
          </a:p>
          <a:p>
            <a:pPr marL="571500" indent="-571500">
              <a:spcAft>
                <a:spcPts val="1800"/>
              </a:spcAft>
              <a:buFont typeface="Wingdings" pitchFamily="2" charset="2"/>
              <a:buChar char="Ø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What are the implications for C stock changes? 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3CB511F-1548-7701-6F97-053FDCB4D93B}"/>
              </a:ext>
            </a:extLst>
          </p:cNvPr>
          <p:cNvSpPr txBox="1"/>
          <p:nvPr/>
        </p:nvSpPr>
        <p:spPr>
          <a:xfrm>
            <a:off x="403820" y="22856342"/>
            <a:ext cx="5343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638" lvl="1" indent="-452438" algn="ctr">
              <a:spcAft>
                <a:spcPts val="1800"/>
              </a:spcAft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SWEDDIE sites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132AE3A-7E17-793C-DD87-CAD5DD880BD4}"/>
              </a:ext>
            </a:extLst>
          </p:cNvPr>
          <p:cNvSpPr txBox="1"/>
          <p:nvPr/>
        </p:nvSpPr>
        <p:spPr>
          <a:xfrm>
            <a:off x="34297522" y="30266200"/>
            <a:ext cx="892942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2850" indent="-1212850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Affiliations:</a:t>
            </a:r>
          </a:p>
          <a:p>
            <a:pPr marL="273050" indent="-273050"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University of Michigan, Institute for Global Change Biology, Ann Arbor, United States</a:t>
            </a:r>
          </a:p>
          <a:p>
            <a:pPr marL="273050" indent="-273050">
              <a:buFontTx/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Lawrence Berkeley National Laboratory, Climate &amp; Ecosystem Sciences Division, Berkeley, CA, United States</a:t>
            </a:r>
          </a:p>
          <a:p>
            <a:pPr marL="273050" indent="-273050"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INRA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Institut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National de la Recherche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Agronomique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Paris Cedex 07, France, </a:t>
            </a:r>
          </a:p>
          <a:p>
            <a:pPr marL="273050" indent="-273050"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Oak Ridge National Laboratory, Environmental Sciences Division and Climate Change Science Institute, Oak Ridge, TN, United States, </a:t>
            </a:r>
          </a:p>
          <a:p>
            <a:pPr marL="273050" indent="-273050">
              <a:buAutoNum type="arabicParenR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Bundes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Forschungs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Zentrum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für Wald, Vienna, Austria</a:t>
            </a:r>
          </a:p>
          <a:p>
            <a:pPr marL="273050" indent="-273050"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University of Zurich, Department of Geography, Zurich, Switzerland, </a:t>
            </a:r>
          </a:p>
          <a:p>
            <a:pPr marL="273050" indent="-273050"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Northern Arizona University, Department of Biology, Flagstaff, AZ, United States, </a:t>
            </a:r>
          </a:p>
          <a:p>
            <a:pPr marL="273050" indent="-273050"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University of New Hampshire, Department of Natural Resources and the Environment, Durham, United States</a:t>
            </a:r>
          </a:p>
          <a:p>
            <a:pPr marL="273050" indent="-273050"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Agricultural University of Iceland,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Borgarnes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Iceland</a:t>
            </a:r>
          </a:p>
          <a:p>
            <a:pPr marL="273050" indent="-273050"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USDA Forest Service International Institute of Tropical Forestry, Luquillo, United States, </a:t>
            </a:r>
          </a:p>
          <a:p>
            <a:pPr marL="273050" indent="-273050">
              <a:buAutoNum type="arabicParenR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University of Oklahoma, Norman, United States</a:t>
            </a:r>
          </a:p>
          <a:p>
            <a:pPr marL="273050" indent="-273050">
              <a:buAutoNum type="arabicParenR"/>
            </a:pPr>
            <a:r>
              <a:rPr lang="en-U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Institute of Ecology, College of Urban and Environmental Sciences, Peking University, Beijing, China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50F45B14-11A1-8F0E-6F34-D28B12A6259C}"/>
              </a:ext>
            </a:extLst>
          </p:cNvPr>
          <p:cNvSpPr txBox="1"/>
          <p:nvPr/>
        </p:nvSpPr>
        <p:spPr>
          <a:xfrm>
            <a:off x="1060493" y="10293889"/>
            <a:ext cx="13194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A. Chabbi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P. J. Hanson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P. Reich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W.J. Riley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A. Schindlbacher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M.W.I. Schmidt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E. Schuur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S.D. Frey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B.D. Sigurdsson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M.S. Torn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T. Wood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J. Zhou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B. Zhu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00021D4-65DF-3CA2-7FC2-6DF98BF25F93}"/>
              </a:ext>
            </a:extLst>
          </p:cNvPr>
          <p:cNvSpPr>
            <a:spLocks noChangeAspect="1"/>
          </p:cNvSpPr>
          <p:nvPr/>
        </p:nvSpPr>
        <p:spPr>
          <a:xfrm>
            <a:off x="29573345" y="30244736"/>
            <a:ext cx="4216380" cy="1857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B9AECDC-FE50-748F-7A92-AFFDBE261067}"/>
              </a:ext>
            </a:extLst>
          </p:cNvPr>
          <p:cNvSpPr txBox="1"/>
          <p:nvPr/>
        </p:nvSpPr>
        <p:spPr>
          <a:xfrm>
            <a:off x="29590349" y="30265131"/>
            <a:ext cx="42163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2850" indent="-1212850">
              <a:spcAft>
                <a:spcPts val="1200"/>
              </a:spcAft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Funding: </a:t>
            </a:r>
          </a:p>
          <a:p>
            <a:pPr marL="15875" indent="-15875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material is based upon work supported by the U.S. Department of Energy, Office of Science, Office of Biological and Environmental Research under contract number </a:t>
            </a:r>
            <a:r>
              <a:rPr lang="en-US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DE-AC02-05CH11231</a:t>
            </a:r>
            <a:endParaRPr lang="en-US" sz="16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6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2004</TotalTime>
  <Words>514</Words>
  <Application>Microsoft Macintosh PowerPoint</Application>
  <PresentationFormat>Custom</PresentationFormat>
  <Paragraphs>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Wingdings</vt:lpstr>
      <vt:lpstr>Verdana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</dc:creator>
  <cp:lastModifiedBy>Jeff</cp:lastModifiedBy>
  <cp:revision>14</cp:revision>
  <dcterms:created xsi:type="dcterms:W3CDTF">2024-12-09T17:55:03Z</dcterms:created>
  <dcterms:modified xsi:type="dcterms:W3CDTF">2024-12-11T03:19:17Z</dcterms:modified>
</cp:coreProperties>
</file>